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5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b="1" dirty="0" err="1" smtClean="0"/>
              <a:t>Kapitel</a:t>
            </a:r>
            <a:r>
              <a:rPr lang="en-US" sz="7200" b="1" dirty="0" smtClean="0"/>
              <a:t> 3-Stufe 1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7200" b="1" dirty="0" err="1" smtClean="0">
                <a:solidFill>
                  <a:schemeClr val="accent2"/>
                </a:solidFill>
              </a:rPr>
              <a:t>Wortschatz</a:t>
            </a:r>
            <a:endParaRPr lang="en-US" sz="7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9269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543800" cy="2133600"/>
          </a:xfrm>
        </p:spPr>
        <p:txBody>
          <a:bodyPr/>
          <a:lstStyle/>
          <a:p>
            <a:pPr algn="ctr"/>
            <a:r>
              <a:rPr lang="en-US" sz="11500" b="1" dirty="0" smtClean="0"/>
              <a:t>Wo </a:t>
            </a:r>
            <a:r>
              <a:rPr lang="en-US" sz="11500" b="1" dirty="0" err="1" smtClean="0"/>
              <a:t>wohnt</a:t>
            </a:r>
            <a:r>
              <a:rPr lang="en-US" sz="11500" b="1" dirty="0" smtClean="0"/>
              <a:t> Jens?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27038256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0"/>
            <a:ext cx="7543800" cy="2133600"/>
          </a:xfrm>
        </p:spPr>
        <p:txBody>
          <a:bodyPr/>
          <a:lstStyle/>
          <a:p>
            <a:pPr algn="ctr"/>
            <a:r>
              <a:rPr lang="en-US" sz="11500" b="1" dirty="0" smtClean="0">
                <a:solidFill>
                  <a:srgbClr val="FFFF00"/>
                </a:solidFill>
              </a:rPr>
              <a:t>Where does Jens live?</a:t>
            </a:r>
            <a:endParaRPr lang="en-US" sz="7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7266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 err="1" smtClean="0"/>
              <a:t>ein</a:t>
            </a:r>
            <a:r>
              <a:rPr lang="en-US" sz="13800" b="1" dirty="0" smtClean="0"/>
              <a:t> </a:t>
            </a:r>
            <a:r>
              <a:rPr lang="en-US" sz="13800" b="1" dirty="0" err="1" smtClean="0"/>
              <a:t>paar</a:t>
            </a:r>
            <a:r>
              <a:rPr lang="en-US" sz="13800" b="1" dirty="0" smtClean="0"/>
              <a:t> </a:t>
            </a:r>
            <a:r>
              <a:rPr lang="en-US" sz="13800" b="1" dirty="0" err="1" smtClean="0"/>
              <a:t>Kekse</a:t>
            </a:r>
            <a:endParaRPr lang="en-US" sz="13800" b="1" dirty="0"/>
          </a:p>
        </p:txBody>
      </p:sp>
    </p:spTree>
    <p:extLst>
      <p:ext uri="{BB962C8B-B14F-4D97-AF65-F5344CB8AC3E}">
        <p14:creationId xmlns:p14="http://schemas.microsoft.com/office/powerpoint/2010/main" val="21527633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0"/>
            <a:ext cx="7543800" cy="2133600"/>
          </a:xfrm>
        </p:spPr>
        <p:txBody>
          <a:bodyPr/>
          <a:lstStyle/>
          <a:p>
            <a:pPr algn="ctr"/>
            <a:r>
              <a:rPr lang="en-US" sz="16600" b="1" dirty="0" smtClean="0">
                <a:solidFill>
                  <a:srgbClr val="FFFF00"/>
                </a:solidFill>
              </a:rPr>
              <a:t>a few cookies</a:t>
            </a:r>
            <a:endParaRPr lang="en-US" sz="8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6130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err="1" smtClean="0"/>
              <a:t>Im</a:t>
            </a:r>
            <a:r>
              <a:rPr lang="en-US" sz="9600" b="1" dirty="0" smtClean="0"/>
              <a:t> Moment gar </a:t>
            </a:r>
            <a:r>
              <a:rPr lang="en-US" sz="9600" b="1" dirty="0" err="1" smtClean="0"/>
              <a:t>nichts</a:t>
            </a:r>
            <a:r>
              <a:rPr lang="en-US" sz="9600" b="1" dirty="0" smtClean="0"/>
              <a:t>.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37928641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00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smtClean="0">
                <a:solidFill>
                  <a:srgbClr val="FFFF00"/>
                </a:solidFill>
              </a:rPr>
              <a:t>Nothing at the moment (right now).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7475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5814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 err="1"/>
              <a:t>w</a:t>
            </a:r>
            <a:r>
              <a:rPr lang="en-US" sz="13800" b="1" dirty="0" err="1" smtClean="0"/>
              <a:t>eit</a:t>
            </a:r>
            <a:r>
              <a:rPr lang="en-US" sz="13800" b="1" dirty="0" smtClean="0"/>
              <a:t> von </a:t>
            </a:r>
            <a:r>
              <a:rPr lang="en-US" sz="13800" b="1" dirty="0" err="1" smtClean="0"/>
              <a:t>hier</a:t>
            </a:r>
            <a:endParaRPr lang="en-US" sz="13800" b="1" dirty="0"/>
          </a:p>
        </p:txBody>
      </p:sp>
    </p:spTree>
    <p:extLst>
      <p:ext uri="{BB962C8B-B14F-4D97-AF65-F5344CB8AC3E}">
        <p14:creationId xmlns:p14="http://schemas.microsoft.com/office/powerpoint/2010/main" val="9295633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004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 smtClean="0">
                <a:solidFill>
                  <a:srgbClr val="FFFF00"/>
                </a:solidFill>
              </a:rPr>
              <a:t>far from here</a:t>
            </a:r>
            <a:endParaRPr lang="en-US" sz="8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2372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581400"/>
            <a:ext cx="7543800" cy="2133600"/>
          </a:xfrm>
        </p:spPr>
        <p:txBody>
          <a:bodyPr/>
          <a:lstStyle/>
          <a:p>
            <a:pPr algn="ctr"/>
            <a:r>
              <a:rPr lang="en-US" sz="11300" b="1" dirty="0" err="1" smtClean="0"/>
              <a:t>Ich</a:t>
            </a:r>
            <a:r>
              <a:rPr lang="en-US" sz="11300" b="1" dirty="0" smtClean="0"/>
              <a:t> </a:t>
            </a:r>
            <a:r>
              <a:rPr lang="en-US" sz="11300" b="1" dirty="0" err="1" smtClean="0"/>
              <a:t>denke</a:t>
            </a:r>
            <a:r>
              <a:rPr lang="en-US" sz="11300" b="1" dirty="0" smtClean="0"/>
              <a:t>, in/auf. . .</a:t>
            </a:r>
            <a:endParaRPr lang="en-US" sz="11300" b="1" dirty="0"/>
          </a:p>
        </p:txBody>
      </p:sp>
    </p:spTree>
    <p:extLst>
      <p:ext uri="{BB962C8B-B14F-4D97-AF65-F5344CB8AC3E}">
        <p14:creationId xmlns:p14="http://schemas.microsoft.com/office/powerpoint/2010/main" val="6438955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004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 smtClean="0">
                <a:solidFill>
                  <a:srgbClr val="FFFF00"/>
                </a:solidFill>
              </a:rPr>
              <a:t>I think in . . </a:t>
            </a:r>
            <a:r>
              <a:rPr lang="en-US" sz="13800" b="1" smtClean="0">
                <a:solidFill>
                  <a:srgbClr val="FFFF00"/>
                </a:solidFill>
              </a:rPr>
              <a:t>.</a:t>
            </a:r>
            <a:endParaRPr lang="en-US" sz="8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6051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76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err="1" smtClean="0"/>
              <a:t>Danke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sehr</a:t>
            </a:r>
            <a:r>
              <a:rPr lang="en-US" sz="9600" b="1" dirty="0" smtClean="0"/>
              <a:t>!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6285438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581400"/>
            <a:ext cx="7543800" cy="2133600"/>
          </a:xfrm>
        </p:spPr>
        <p:txBody>
          <a:bodyPr/>
          <a:lstStyle/>
          <a:p>
            <a:r>
              <a:rPr lang="en-US" sz="11300" b="1" dirty="0" smtClean="0"/>
              <a:t>Wo </a:t>
            </a:r>
            <a:r>
              <a:rPr lang="en-US" sz="11300" b="1" dirty="0" err="1" smtClean="0"/>
              <a:t>wohnst</a:t>
            </a:r>
            <a:r>
              <a:rPr lang="en-US" sz="11300" b="1" dirty="0" smtClean="0"/>
              <a:t> du?</a:t>
            </a:r>
            <a:endParaRPr lang="en-US" sz="11300" b="1" dirty="0"/>
          </a:p>
        </p:txBody>
      </p:sp>
    </p:spTree>
    <p:extLst>
      <p:ext uri="{BB962C8B-B14F-4D97-AF65-F5344CB8AC3E}">
        <p14:creationId xmlns:p14="http://schemas.microsoft.com/office/powerpoint/2010/main" val="7524645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00400"/>
            <a:ext cx="7543800" cy="2133600"/>
          </a:xfrm>
        </p:spPr>
        <p:txBody>
          <a:bodyPr/>
          <a:lstStyle/>
          <a:p>
            <a:pPr algn="ctr"/>
            <a:r>
              <a:rPr lang="en-US" sz="11500" b="1" dirty="0" smtClean="0">
                <a:solidFill>
                  <a:srgbClr val="FFFF00"/>
                </a:solidFill>
              </a:rPr>
              <a:t>Where do you live?</a:t>
            </a:r>
            <a:endParaRPr lang="en-US" sz="7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3292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16300" b="1" dirty="0" err="1" smtClean="0"/>
              <a:t>trinken</a:t>
            </a:r>
            <a:endParaRPr lang="en-US" sz="16300" b="1" dirty="0"/>
          </a:p>
        </p:txBody>
      </p:sp>
    </p:spTree>
    <p:extLst>
      <p:ext uri="{BB962C8B-B14F-4D97-AF65-F5344CB8AC3E}">
        <p14:creationId xmlns:p14="http://schemas.microsoft.com/office/powerpoint/2010/main" val="36301466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 smtClean="0">
                <a:solidFill>
                  <a:srgbClr val="FFFF00"/>
                </a:solidFill>
              </a:rPr>
              <a:t>to drink</a:t>
            </a:r>
            <a:endParaRPr lang="en-US" sz="8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065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8800" b="1" dirty="0" smtClean="0"/>
              <a:t>Was </a:t>
            </a:r>
            <a:r>
              <a:rPr lang="en-US" sz="8800" b="1" dirty="0" err="1" smtClean="0"/>
              <a:t>möchtest</a:t>
            </a:r>
            <a:r>
              <a:rPr lang="en-US" sz="8800" b="1" dirty="0" smtClean="0"/>
              <a:t> du </a:t>
            </a:r>
            <a:r>
              <a:rPr lang="en-US" sz="8800" b="1" dirty="0" err="1" smtClean="0"/>
              <a:t>trinken</a:t>
            </a:r>
            <a:r>
              <a:rPr lang="en-US" sz="8800" b="1" dirty="0" smtClean="0"/>
              <a:t>?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37825013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1400"/>
            <a:ext cx="7543800" cy="2133600"/>
          </a:xfrm>
        </p:spPr>
        <p:txBody>
          <a:bodyPr/>
          <a:lstStyle/>
          <a:p>
            <a:r>
              <a:rPr lang="en-US" sz="9600" b="1" dirty="0" smtClean="0">
                <a:solidFill>
                  <a:srgbClr val="FFFF00"/>
                </a:solidFill>
              </a:rPr>
              <a:t>What would you like to drink?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3100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8800" b="1" dirty="0" err="1" smtClean="0"/>
              <a:t>Danke</a:t>
            </a:r>
            <a:r>
              <a:rPr lang="en-US" sz="8800" b="1" dirty="0" smtClean="0"/>
              <a:t> </a:t>
            </a:r>
            <a:r>
              <a:rPr lang="en-US" sz="8800" b="1" dirty="0" err="1" smtClean="0"/>
              <a:t>schön</a:t>
            </a:r>
            <a:r>
              <a:rPr lang="en-US" sz="8800" b="1" dirty="0" smtClean="0"/>
              <a:t>!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11773896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0"/>
            <a:ext cx="7543800" cy="2133600"/>
          </a:xfrm>
        </p:spPr>
        <p:txBody>
          <a:bodyPr/>
          <a:lstStyle/>
          <a:p>
            <a:r>
              <a:rPr lang="en-US" sz="9600" b="1" dirty="0">
                <a:solidFill>
                  <a:srgbClr val="FFFF00"/>
                </a:solidFill>
              </a:rPr>
              <a:t>Thank you very much!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0671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 err="1" smtClean="0"/>
              <a:t>möchten</a:t>
            </a:r>
            <a:endParaRPr lang="en-US" sz="13800" b="1" dirty="0"/>
          </a:p>
        </p:txBody>
      </p:sp>
    </p:spTree>
    <p:extLst>
      <p:ext uri="{BB962C8B-B14F-4D97-AF65-F5344CB8AC3E}">
        <p14:creationId xmlns:p14="http://schemas.microsoft.com/office/powerpoint/2010/main" val="41510423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124200"/>
            <a:ext cx="7543800" cy="2133600"/>
          </a:xfrm>
        </p:spPr>
        <p:txBody>
          <a:bodyPr/>
          <a:lstStyle/>
          <a:p>
            <a:r>
              <a:rPr lang="en-US" sz="13800" b="1" dirty="0" smtClean="0">
                <a:solidFill>
                  <a:srgbClr val="FFFF00"/>
                </a:solidFill>
              </a:rPr>
              <a:t>would like (to)</a:t>
            </a:r>
            <a:endParaRPr lang="en-US" sz="8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6604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76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smtClean="0">
                <a:solidFill>
                  <a:srgbClr val="FFFF00"/>
                </a:solidFill>
              </a:rPr>
              <a:t>Thank you very much!</a:t>
            </a:r>
            <a:endParaRPr lang="en-US" sz="9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3044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956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 err="1" smtClean="0"/>
              <a:t>eine</a:t>
            </a:r>
            <a:r>
              <a:rPr lang="en-US" sz="13800" b="1" dirty="0" smtClean="0"/>
              <a:t> Cola</a:t>
            </a:r>
            <a:endParaRPr lang="en-US" sz="13800" b="1" dirty="0"/>
          </a:p>
        </p:txBody>
      </p:sp>
    </p:spTree>
    <p:extLst>
      <p:ext uri="{BB962C8B-B14F-4D97-AF65-F5344CB8AC3E}">
        <p14:creationId xmlns:p14="http://schemas.microsoft.com/office/powerpoint/2010/main" val="33261421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124200"/>
            <a:ext cx="7543800" cy="2133600"/>
          </a:xfrm>
        </p:spPr>
        <p:txBody>
          <a:bodyPr/>
          <a:lstStyle/>
          <a:p>
            <a:pPr algn="ctr"/>
            <a:r>
              <a:rPr lang="en-US" sz="19900" b="1" dirty="0" smtClean="0">
                <a:solidFill>
                  <a:srgbClr val="FFFF00"/>
                </a:solidFill>
              </a:rPr>
              <a:t>cola</a:t>
            </a:r>
            <a:endParaRPr lang="en-US" sz="9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7186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95600"/>
            <a:ext cx="7543800" cy="2133600"/>
          </a:xfrm>
        </p:spPr>
        <p:txBody>
          <a:bodyPr/>
          <a:lstStyle/>
          <a:p>
            <a:pPr algn="ctr"/>
            <a:r>
              <a:rPr lang="en-US" sz="19900" b="1" dirty="0" err="1" smtClean="0"/>
              <a:t>Bitte</a:t>
            </a:r>
            <a:r>
              <a:rPr lang="en-US" sz="19900" b="1" dirty="0" smtClean="0"/>
              <a:t>!</a:t>
            </a:r>
            <a:endParaRPr lang="en-US" sz="19900" b="1" dirty="0"/>
          </a:p>
        </p:txBody>
      </p:sp>
    </p:spTree>
    <p:extLst>
      <p:ext uri="{BB962C8B-B14F-4D97-AF65-F5344CB8AC3E}">
        <p14:creationId xmlns:p14="http://schemas.microsoft.com/office/powerpoint/2010/main" val="26581644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124200"/>
            <a:ext cx="7543800" cy="2133600"/>
          </a:xfrm>
        </p:spPr>
        <p:txBody>
          <a:bodyPr/>
          <a:lstStyle/>
          <a:p>
            <a:pPr algn="ctr"/>
            <a:r>
              <a:rPr lang="en-US" sz="16600" b="1" dirty="0" smtClean="0">
                <a:solidFill>
                  <a:srgbClr val="FFFF00"/>
                </a:solidFill>
              </a:rPr>
              <a:t>Please!</a:t>
            </a:r>
            <a:endParaRPr lang="en-US" sz="8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8456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057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err="1" smtClean="0"/>
              <a:t>Orangensaft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2122578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smtClean="0">
                <a:solidFill>
                  <a:srgbClr val="FFFF00"/>
                </a:solidFill>
              </a:rPr>
              <a:t>orange juice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707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057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smtClean="0"/>
              <a:t>in der </a:t>
            </a:r>
            <a:r>
              <a:rPr lang="en-US" sz="9600" b="1" dirty="0" err="1" smtClean="0"/>
              <a:t>N</a:t>
            </a:r>
            <a:r>
              <a:rPr lang="en-US" sz="9600" b="1" dirty="0" err="1" smtClean="0">
                <a:latin typeface="Palatino Linotype"/>
              </a:rPr>
              <a:t>ähe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17277852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 smtClean="0">
                <a:solidFill>
                  <a:srgbClr val="FFFF00"/>
                </a:solidFill>
              </a:rPr>
              <a:t>nearby</a:t>
            </a:r>
            <a:endParaRPr lang="en-US" sz="8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5995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057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smtClean="0"/>
              <a:t>in der </a:t>
            </a:r>
            <a:r>
              <a:rPr lang="en-US" sz="9600" b="1" dirty="0" err="1" smtClean="0"/>
              <a:t>Stadt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20209085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11500" b="1" dirty="0" smtClean="0">
                <a:solidFill>
                  <a:srgbClr val="FFFF00"/>
                </a:solidFill>
              </a:rPr>
              <a:t>in the city</a:t>
            </a:r>
            <a:endParaRPr lang="en-US" sz="7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218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764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 err="1" smtClean="0"/>
              <a:t>wohnen</a:t>
            </a:r>
            <a:endParaRPr lang="en-US" sz="13800" b="1" dirty="0"/>
          </a:p>
        </p:txBody>
      </p:sp>
    </p:spTree>
    <p:extLst>
      <p:ext uri="{BB962C8B-B14F-4D97-AF65-F5344CB8AC3E}">
        <p14:creationId xmlns:p14="http://schemas.microsoft.com/office/powerpoint/2010/main" val="17747902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057400"/>
            <a:ext cx="7543800" cy="2133600"/>
          </a:xfrm>
        </p:spPr>
        <p:txBody>
          <a:bodyPr/>
          <a:lstStyle/>
          <a:p>
            <a:pPr algn="ctr"/>
            <a:r>
              <a:rPr lang="en-US" sz="16600" b="1" dirty="0" err="1" smtClean="0"/>
              <a:t>Danke</a:t>
            </a:r>
            <a:r>
              <a:rPr lang="en-US" sz="16600" b="1" dirty="0" smtClean="0"/>
              <a:t>!</a:t>
            </a:r>
            <a:endParaRPr lang="en-US" sz="13800" b="1" dirty="0"/>
          </a:p>
        </p:txBody>
      </p:sp>
    </p:spTree>
    <p:extLst>
      <p:ext uri="{BB962C8B-B14F-4D97-AF65-F5344CB8AC3E}">
        <p14:creationId xmlns:p14="http://schemas.microsoft.com/office/powerpoint/2010/main" val="40722300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smtClean="0">
                <a:solidFill>
                  <a:srgbClr val="FFFF00"/>
                </a:solidFill>
              </a:rPr>
              <a:t>Thank you!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4424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057400"/>
            <a:ext cx="7543800" cy="2133600"/>
          </a:xfrm>
        </p:spPr>
        <p:txBody>
          <a:bodyPr/>
          <a:lstStyle/>
          <a:p>
            <a:pPr algn="ctr"/>
            <a:r>
              <a:rPr lang="en-US" sz="7200" b="1" dirty="0"/>
              <a:t>i</a:t>
            </a:r>
            <a:r>
              <a:rPr lang="en-US" sz="7200" b="1" dirty="0" smtClean="0"/>
              <a:t>n der . . . </a:t>
            </a:r>
            <a:r>
              <a:rPr lang="en-US" sz="7200" b="1" dirty="0" err="1" smtClean="0"/>
              <a:t>Stra</a:t>
            </a:r>
            <a:r>
              <a:rPr lang="el-GR" sz="7200" b="1" dirty="0" smtClean="0">
                <a:ea typeface="MS Gothic"/>
              </a:rPr>
              <a:t>β</a:t>
            </a:r>
            <a:r>
              <a:rPr lang="en-US" sz="7200" b="1" dirty="0" smtClean="0">
                <a:ea typeface="MS Gothic"/>
              </a:rPr>
              <a:t>e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6425189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smtClean="0">
                <a:solidFill>
                  <a:srgbClr val="FFFF00"/>
                </a:solidFill>
              </a:rPr>
              <a:t>on . . . Street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5680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057400"/>
            <a:ext cx="7543800" cy="2133600"/>
          </a:xfrm>
        </p:spPr>
        <p:txBody>
          <a:bodyPr/>
          <a:lstStyle/>
          <a:p>
            <a:pPr algn="ctr"/>
            <a:r>
              <a:rPr lang="en-US" sz="11500" b="1" dirty="0" err="1" smtClean="0"/>
              <a:t>ein</a:t>
            </a:r>
            <a:r>
              <a:rPr lang="en-US" sz="11500" b="1" dirty="0" smtClean="0"/>
              <a:t> </a:t>
            </a:r>
            <a:r>
              <a:rPr lang="en-US" sz="11500" b="1" dirty="0" err="1" smtClean="0"/>
              <a:t>Glas</a:t>
            </a:r>
            <a:r>
              <a:rPr lang="en-US" sz="11500" b="1" dirty="0" smtClean="0"/>
              <a:t> </a:t>
            </a:r>
            <a:r>
              <a:rPr lang="en-US" sz="11500" b="1" dirty="0" err="1" smtClean="0"/>
              <a:t>Apfelsaft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19233583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11500" b="1" dirty="0" smtClean="0">
                <a:solidFill>
                  <a:srgbClr val="FFFF00"/>
                </a:solidFill>
              </a:rPr>
              <a:t>a glass of apple juice</a:t>
            </a:r>
            <a:endParaRPr lang="en-US" sz="7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2115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057400"/>
            <a:ext cx="7543800" cy="2133600"/>
          </a:xfrm>
        </p:spPr>
        <p:txBody>
          <a:bodyPr/>
          <a:lstStyle/>
          <a:p>
            <a:pPr algn="ctr"/>
            <a:r>
              <a:rPr lang="en-US" sz="11500" b="1" dirty="0" err="1" smtClean="0"/>
              <a:t>Nichts</a:t>
            </a:r>
            <a:r>
              <a:rPr lang="en-US" sz="11500" b="1" dirty="0" smtClean="0"/>
              <a:t>, </a:t>
            </a:r>
            <a:r>
              <a:rPr lang="en-US" sz="11500" b="1" dirty="0" err="1" smtClean="0"/>
              <a:t>danke</a:t>
            </a:r>
            <a:r>
              <a:rPr lang="en-US" sz="11500" b="1" dirty="0" smtClean="0"/>
              <a:t>!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25884599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11500" b="1" dirty="0" smtClean="0">
                <a:solidFill>
                  <a:srgbClr val="FFFF00"/>
                </a:solidFill>
              </a:rPr>
              <a:t>Nothing, thank you!</a:t>
            </a:r>
            <a:endParaRPr lang="en-US" sz="7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2115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057400"/>
            <a:ext cx="7543800" cy="2133600"/>
          </a:xfrm>
        </p:spPr>
        <p:txBody>
          <a:bodyPr/>
          <a:lstStyle/>
          <a:p>
            <a:pPr algn="ctr"/>
            <a:r>
              <a:rPr lang="en-US" sz="19900" b="1" dirty="0" err="1" smtClean="0"/>
              <a:t>essen</a:t>
            </a:r>
            <a:endParaRPr lang="en-US" sz="16600" b="1" dirty="0"/>
          </a:p>
        </p:txBody>
      </p:sp>
    </p:spTree>
    <p:extLst>
      <p:ext uri="{BB962C8B-B14F-4D97-AF65-F5344CB8AC3E}">
        <p14:creationId xmlns:p14="http://schemas.microsoft.com/office/powerpoint/2010/main" val="10312550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19900" b="1" dirty="0" smtClean="0">
                <a:solidFill>
                  <a:srgbClr val="FFFF00"/>
                </a:solidFill>
              </a:rPr>
              <a:t>to eat</a:t>
            </a:r>
            <a:endParaRPr lang="en-US" sz="9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7877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76400"/>
            <a:ext cx="7543800" cy="2133600"/>
          </a:xfrm>
        </p:spPr>
        <p:txBody>
          <a:bodyPr/>
          <a:lstStyle/>
          <a:p>
            <a:pPr algn="ctr"/>
            <a:r>
              <a:rPr lang="en-US" sz="19900" b="1" dirty="0" smtClean="0">
                <a:solidFill>
                  <a:srgbClr val="FFFF00"/>
                </a:solidFill>
              </a:rPr>
              <a:t>to live</a:t>
            </a:r>
            <a:endParaRPr lang="en-US" sz="9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1446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2133600"/>
          </a:xfrm>
        </p:spPr>
        <p:txBody>
          <a:bodyPr/>
          <a:lstStyle/>
          <a:p>
            <a:pPr algn="ctr"/>
            <a:r>
              <a:rPr lang="en-US" sz="11500" b="1" dirty="0" err="1" smtClean="0"/>
              <a:t>Bitte</a:t>
            </a:r>
            <a:r>
              <a:rPr lang="en-US" sz="11500" b="1" dirty="0" smtClean="0"/>
              <a:t> </a:t>
            </a:r>
            <a:r>
              <a:rPr lang="en-US" sz="11500" b="1" dirty="0" err="1" smtClean="0"/>
              <a:t>schön</a:t>
            </a:r>
            <a:r>
              <a:rPr lang="en-US" sz="11500" b="1" dirty="0" smtClean="0"/>
              <a:t>! 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12932425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8800" b="1" dirty="0" smtClean="0">
                <a:solidFill>
                  <a:srgbClr val="FFFF00"/>
                </a:solidFill>
              </a:rPr>
              <a:t>You’re very welcome!</a:t>
            </a:r>
            <a:endParaRPr lang="en-US" sz="6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3688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2133600"/>
          </a:xfrm>
        </p:spPr>
        <p:txBody>
          <a:bodyPr/>
          <a:lstStyle/>
          <a:p>
            <a:pPr algn="ctr"/>
            <a:r>
              <a:rPr lang="en-US" sz="13800" b="1" dirty="0" err="1" smtClean="0"/>
              <a:t>eine</a:t>
            </a:r>
            <a:r>
              <a:rPr lang="en-US" sz="13800" b="1" dirty="0" smtClean="0"/>
              <a:t> Limo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26813552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smtClean="0">
                <a:solidFill>
                  <a:srgbClr val="FFFF00"/>
                </a:solidFill>
              </a:rPr>
              <a:t>a lemonade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983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67200"/>
            <a:ext cx="8229600" cy="2133600"/>
          </a:xfrm>
        </p:spPr>
        <p:txBody>
          <a:bodyPr/>
          <a:lstStyle/>
          <a:p>
            <a:pPr algn="ctr"/>
            <a:r>
              <a:rPr lang="en-US" sz="13800" b="1" dirty="0" err="1" smtClean="0"/>
              <a:t>ein</a:t>
            </a:r>
            <a:r>
              <a:rPr lang="en-US" sz="13800" b="1" dirty="0" smtClean="0"/>
              <a:t> </a:t>
            </a:r>
            <a:r>
              <a:rPr lang="en-US" sz="13800" b="1" dirty="0" err="1" smtClean="0"/>
              <a:t>Glas</a:t>
            </a:r>
            <a:r>
              <a:rPr lang="en-US" sz="13800" b="1" dirty="0" smtClean="0"/>
              <a:t> (Mineral) </a:t>
            </a:r>
            <a:r>
              <a:rPr lang="en-US" sz="13800" b="1" dirty="0" err="1" smtClean="0"/>
              <a:t>Wasser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14363152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543800" cy="2133600"/>
          </a:xfrm>
        </p:spPr>
        <p:txBody>
          <a:bodyPr/>
          <a:lstStyle/>
          <a:p>
            <a:pPr algn="ctr"/>
            <a:r>
              <a:rPr lang="en-US" sz="11500" b="1" dirty="0" smtClean="0">
                <a:solidFill>
                  <a:srgbClr val="FFFF00"/>
                </a:solidFill>
              </a:rPr>
              <a:t>a glass of (mineral) water</a:t>
            </a:r>
            <a:endParaRPr lang="en-US" sz="7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7777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229600" cy="2133600"/>
          </a:xfrm>
        </p:spPr>
        <p:txBody>
          <a:bodyPr/>
          <a:lstStyle/>
          <a:p>
            <a:pPr algn="ctr"/>
            <a:r>
              <a:rPr lang="en-US" sz="11500" b="1" dirty="0" err="1" smtClean="0"/>
              <a:t>Bitte</a:t>
            </a:r>
            <a:r>
              <a:rPr lang="en-US" sz="11500" b="1" dirty="0" smtClean="0"/>
              <a:t> </a:t>
            </a:r>
            <a:r>
              <a:rPr lang="en-US" sz="11500" b="1" dirty="0" err="1" smtClean="0"/>
              <a:t>sehr</a:t>
            </a:r>
            <a:r>
              <a:rPr lang="en-US" sz="11500" b="1" dirty="0" smtClean="0"/>
              <a:t>!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1651375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smtClean="0">
                <a:solidFill>
                  <a:srgbClr val="FFFF00"/>
                </a:solidFill>
              </a:rPr>
              <a:t>You’re very welcome!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0546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229600" cy="2133600"/>
          </a:xfrm>
        </p:spPr>
        <p:txBody>
          <a:bodyPr/>
          <a:lstStyle/>
          <a:p>
            <a:r>
              <a:rPr lang="en-US" sz="7200" b="1" dirty="0" err="1" smtClean="0"/>
              <a:t>nach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Hause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gehen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5521662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smtClean="0">
                <a:solidFill>
                  <a:srgbClr val="FFFF00"/>
                </a:solidFill>
              </a:rPr>
              <a:t>to go home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7832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 smtClean="0"/>
              <a:t>auf </a:t>
            </a:r>
            <a:r>
              <a:rPr lang="en-US" sz="13800" b="1" dirty="0" err="1" smtClean="0"/>
              <a:t>dem</a:t>
            </a:r>
            <a:r>
              <a:rPr lang="en-US" sz="13800" b="1" dirty="0" smtClean="0"/>
              <a:t> Land</a:t>
            </a:r>
            <a:endParaRPr lang="en-US" sz="13800" b="1" dirty="0"/>
          </a:p>
        </p:txBody>
      </p:sp>
    </p:spTree>
    <p:extLst>
      <p:ext uri="{BB962C8B-B14F-4D97-AF65-F5344CB8AC3E}">
        <p14:creationId xmlns:p14="http://schemas.microsoft.com/office/powerpoint/2010/main" val="20959442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229600" cy="2133600"/>
          </a:xfrm>
        </p:spPr>
        <p:txBody>
          <a:bodyPr/>
          <a:lstStyle/>
          <a:p>
            <a:r>
              <a:rPr lang="en-US" sz="7200" b="1" dirty="0" err="1" smtClean="0"/>
              <a:t>ein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St</a:t>
            </a:r>
            <a:r>
              <a:rPr lang="en-US" sz="7200" b="1" dirty="0" err="1" smtClean="0">
                <a:latin typeface="Palatino Linotype"/>
              </a:rPr>
              <a:t>ück</a:t>
            </a:r>
            <a:r>
              <a:rPr lang="en-US" sz="7200" b="1" dirty="0" smtClean="0">
                <a:latin typeface="Palatino Linotype"/>
              </a:rPr>
              <a:t> </a:t>
            </a:r>
            <a:r>
              <a:rPr lang="en-US" sz="7200" b="1" dirty="0" err="1" smtClean="0">
                <a:latin typeface="Palatino Linotype"/>
              </a:rPr>
              <a:t>Kuchen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1692416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0"/>
            <a:ext cx="7543800" cy="2133600"/>
          </a:xfrm>
        </p:spPr>
        <p:txBody>
          <a:bodyPr/>
          <a:lstStyle/>
          <a:p>
            <a:r>
              <a:rPr lang="en-US" sz="13800" b="1" dirty="0" smtClean="0">
                <a:solidFill>
                  <a:srgbClr val="FFFF00"/>
                </a:solidFill>
              </a:rPr>
              <a:t>a piece of cake</a:t>
            </a:r>
            <a:endParaRPr lang="en-US" sz="8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3721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2133600"/>
          </a:xfrm>
        </p:spPr>
        <p:txBody>
          <a:bodyPr/>
          <a:lstStyle/>
          <a:p>
            <a:r>
              <a:rPr lang="en-US" sz="9600" b="1" dirty="0" smtClean="0"/>
              <a:t>Was </a:t>
            </a:r>
            <a:r>
              <a:rPr lang="en-US" sz="9600" b="1" dirty="0" err="1" smtClean="0"/>
              <a:t>möchtest</a:t>
            </a:r>
            <a:r>
              <a:rPr lang="en-US" sz="9600" b="1" dirty="0" smtClean="0"/>
              <a:t> du </a:t>
            </a:r>
            <a:r>
              <a:rPr lang="en-US" sz="9600" b="1" dirty="0" err="1" smtClean="0"/>
              <a:t>essen</a:t>
            </a:r>
            <a:r>
              <a:rPr lang="en-US" sz="9600" b="1" dirty="0" smtClean="0"/>
              <a:t>?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22557579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733800"/>
            <a:ext cx="7543800" cy="2133600"/>
          </a:xfrm>
        </p:spPr>
        <p:txBody>
          <a:bodyPr/>
          <a:lstStyle/>
          <a:p>
            <a:r>
              <a:rPr lang="en-US" sz="11500" b="1" dirty="0" smtClean="0">
                <a:solidFill>
                  <a:srgbClr val="FFFF00"/>
                </a:solidFill>
              </a:rPr>
              <a:t>What would you like to </a:t>
            </a:r>
            <a:r>
              <a:rPr lang="en-US" sz="11500" b="1" smtClean="0">
                <a:solidFill>
                  <a:srgbClr val="FFFF00"/>
                </a:solidFill>
              </a:rPr>
              <a:t>eat? </a:t>
            </a:r>
            <a:endParaRPr lang="en-US" sz="7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1962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2133600"/>
          </a:xfrm>
        </p:spPr>
        <p:txBody>
          <a:bodyPr/>
          <a:lstStyle/>
          <a:p>
            <a:r>
              <a:rPr lang="en-US" sz="9600" b="1" dirty="0" err="1"/>
              <a:t>e</a:t>
            </a:r>
            <a:r>
              <a:rPr lang="en-US" sz="9600" b="1" dirty="0" err="1" smtClean="0"/>
              <a:t>in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Vorort</a:t>
            </a:r>
            <a:r>
              <a:rPr lang="en-US" sz="9600" b="1" dirty="0" smtClean="0"/>
              <a:t> von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23340194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33600"/>
            <a:ext cx="8458200" cy="2133600"/>
          </a:xfrm>
        </p:spPr>
        <p:txBody>
          <a:bodyPr/>
          <a:lstStyle/>
          <a:p>
            <a:pPr algn="ctr"/>
            <a:r>
              <a:rPr lang="en-US" sz="11500" b="1" dirty="0" smtClean="0">
                <a:solidFill>
                  <a:srgbClr val="FFFF00"/>
                </a:solidFill>
              </a:rPr>
              <a:t>a suburb of</a:t>
            </a:r>
            <a:endParaRPr lang="en-US" sz="7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349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718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>
                <a:solidFill>
                  <a:srgbClr val="FFFF00"/>
                </a:solidFill>
              </a:rPr>
              <a:t>i</a:t>
            </a:r>
            <a:r>
              <a:rPr lang="en-US" sz="13800" b="1" dirty="0" smtClean="0">
                <a:solidFill>
                  <a:srgbClr val="FFFF00"/>
                </a:solidFill>
              </a:rPr>
              <a:t>n the country</a:t>
            </a:r>
            <a:endParaRPr lang="en-US" sz="8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7403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543800" cy="2133600"/>
          </a:xfrm>
        </p:spPr>
        <p:txBody>
          <a:bodyPr/>
          <a:lstStyle/>
          <a:p>
            <a:pPr algn="ctr"/>
            <a:r>
              <a:rPr lang="en-US" sz="23900" b="1" dirty="0" err="1" smtClean="0"/>
              <a:t>Obst</a:t>
            </a:r>
            <a:endParaRPr lang="en-US" sz="23900" b="1" dirty="0"/>
          </a:p>
        </p:txBody>
      </p:sp>
    </p:spTree>
    <p:extLst>
      <p:ext uri="{BB962C8B-B14F-4D97-AF65-F5344CB8AC3E}">
        <p14:creationId xmlns:p14="http://schemas.microsoft.com/office/powerpoint/2010/main" val="42340122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71800"/>
            <a:ext cx="7543800" cy="2133600"/>
          </a:xfrm>
        </p:spPr>
        <p:txBody>
          <a:bodyPr/>
          <a:lstStyle/>
          <a:p>
            <a:pPr algn="ctr"/>
            <a:r>
              <a:rPr lang="en-US" sz="23900" b="1" dirty="0" smtClean="0">
                <a:solidFill>
                  <a:srgbClr val="FFFF00"/>
                </a:solidFill>
              </a:rPr>
              <a:t>fruit</a:t>
            </a:r>
            <a:endParaRPr lang="en-US" sz="115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0607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435</TotalTime>
  <Words>228</Words>
  <Application>Microsoft Office PowerPoint</Application>
  <PresentationFormat>On-screen Show (4:3)</PresentationFormat>
  <Paragraphs>66</Paragraphs>
  <Slides>65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Elemental</vt:lpstr>
      <vt:lpstr>Kapitel 3-Stufe 1</vt:lpstr>
      <vt:lpstr>Danke sehr!</vt:lpstr>
      <vt:lpstr>Thank you very much!</vt:lpstr>
      <vt:lpstr>wohnen</vt:lpstr>
      <vt:lpstr>to live</vt:lpstr>
      <vt:lpstr>auf dem Land</vt:lpstr>
      <vt:lpstr>in the country</vt:lpstr>
      <vt:lpstr>Obst</vt:lpstr>
      <vt:lpstr>fruit</vt:lpstr>
      <vt:lpstr>Wo wohnt Jens?</vt:lpstr>
      <vt:lpstr>Where does Jens live?</vt:lpstr>
      <vt:lpstr>ein paar Kekse</vt:lpstr>
      <vt:lpstr>a few cookies</vt:lpstr>
      <vt:lpstr>Im Moment gar nichts.</vt:lpstr>
      <vt:lpstr>Nothing at the moment (right now).</vt:lpstr>
      <vt:lpstr>weit von hier</vt:lpstr>
      <vt:lpstr>far from here</vt:lpstr>
      <vt:lpstr>Ich denke, in/auf. . .</vt:lpstr>
      <vt:lpstr>I think in . . .</vt:lpstr>
      <vt:lpstr>Wo wohnst du?</vt:lpstr>
      <vt:lpstr>Where do you live?</vt:lpstr>
      <vt:lpstr>trinken</vt:lpstr>
      <vt:lpstr>to drink</vt:lpstr>
      <vt:lpstr>Was möchtest du trinken?</vt:lpstr>
      <vt:lpstr>What would you like to drink?</vt:lpstr>
      <vt:lpstr>Danke schön!</vt:lpstr>
      <vt:lpstr>Thank you very much!</vt:lpstr>
      <vt:lpstr>möchten</vt:lpstr>
      <vt:lpstr>would like (to)</vt:lpstr>
      <vt:lpstr>eine Cola</vt:lpstr>
      <vt:lpstr>cola</vt:lpstr>
      <vt:lpstr>Bitte!</vt:lpstr>
      <vt:lpstr>Please!</vt:lpstr>
      <vt:lpstr>Orangensaft</vt:lpstr>
      <vt:lpstr>orange juice</vt:lpstr>
      <vt:lpstr>in der Nähe</vt:lpstr>
      <vt:lpstr>nearby</vt:lpstr>
      <vt:lpstr>in der Stadt</vt:lpstr>
      <vt:lpstr>in the city</vt:lpstr>
      <vt:lpstr>Danke!</vt:lpstr>
      <vt:lpstr>Thank you!</vt:lpstr>
      <vt:lpstr>in der . . . Straβe</vt:lpstr>
      <vt:lpstr>on . . . Street</vt:lpstr>
      <vt:lpstr>ein Glas Apfelsaft</vt:lpstr>
      <vt:lpstr>a glass of apple juice</vt:lpstr>
      <vt:lpstr>Nichts, danke!</vt:lpstr>
      <vt:lpstr>Nothing, thank you!</vt:lpstr>
      <vt:lpstr>essen</vt:lpstr>
      <vt:lpstr>to eat</vt:lpstr>
      <vt:lpstr>Bitte schön! </vt:lpstr>
      <vt:lpstr>You’re very welcome!</vt:lpstr>
      <vt:lpstr>eine Limo</vt:lpstr>
      <vt:lpstr>a lemonade</vt:lpstr>
      <vt:lpstr>ein Glas (Mineral) Wasser</vt:lpstr>
      <vt:lpstr>a glass of (mineral) water</vt:lpstr>
      <vt:lpstr>Bitte sehr!</vt:lpstr>
      <vt:lpstr>You’re very welcome!</vt:lpstr>
      <vt:lpstr>nach Hause gehen</vt:lpstr>
      <vt:lpstr>to go home</vt:lpstr>
      <vt:lpstr>ein Stück Kuchen</vt:lpstr>
      <vt:lpstr>a piece of cake</vt:lpstr>
      <vt:lpstr>Was möchtest du essen?</vt:lpstr>
      <vt:lpstr>What would you like to eat? </vt:lpstr>
      <vt:lpstr>ein Vorort von</vt:lpstr>
      <vt:lpstr>a suburb of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3-Stufe 1</dc:title>
  <dc:creator>Brigitta Post</dc:creator>
  <cp:lastModifiedBy>Brigitta Post</cp:lastModifiedBy>
  <cp:revision>17</cp:revision>
  <dcterms:created xsi:type="dcterms:W3CDTF">2015-08-04T15:31:40Z</dcterms:created>
  <dcterms:modified xsi:type="dcterms:W3CDTF">2017-07-07T17:33:23Z</dcterms:modified>
</cp:coreProperties>
</file>